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Merriweather"/>
      <p:regular r:id="rId37"/>
      <p:bold r:id="rId38"/>
      <p:italic r:id="rId39"/>
      <p:boldItalic r:id="rId40"/>
    </p:embeddedFont>
    <p:embeddedFont>
      <p:font typeface="Alfa Slab On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5.xml"/><Relationship Id="rId41" Type="http://schemas.openxmlformats.org/officeDocument/2006/relationships/font" Target="fonts/AlfaSlabOn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ab7d30d3d_1_4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ab7d30d3d_1_4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ab7d30d3d_1_4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ab7d30d3d_1_4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ab7d30d3d_1_4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ab7d30d3d_1_4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ab7d30d3d_1_4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ab7d30d3d_1_4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ab7d30d3d_1_4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ab7d30d3d_1_4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ab7d30d3d_1_4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ab7d30d3d_1_4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ab7d30d3d_1_4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ab7d30d3d_1_4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ab7d30d3d_1_4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ab7d30d3d_1_4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ab7d30d3d_1_4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ab7d30d3d_1_4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ab7d30d3d_1_4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ab7d30d3d_1_4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ab7d30d3d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ab7d30d3d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ab7d30d3d_1_4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ab7d30d3d_1_4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ab7d30d3d_1_4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ab7d30d3d_1_4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ab7d30d3d_1_4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ab7d30d3d_1_4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ab7d30d3d_1_4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ab7d30d3d_1_4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ab7d30d3d_1_4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ab7d30d3d_1_4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ab7d30d3d_1_4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ab7d30d3d_1_4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ab7d30d3d_1_4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ab7d30d3d_1_4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ab7d30d3d_1_4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ab7d30d3d_1_4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ab7d30d3d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ab7d30d3d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ab7d30d3d_1_3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ab7d30d3d_1_3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ab7d30d3d_1_3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ab7d30d3d_1_3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ab7d30d3d_1_3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ab7d30d3d_1_3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ab7d30d3d_1_3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ab7d30d3d_1_3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ab7d30d3d_1_3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ab7d30d3d_1_3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ab7d30d3d_1_4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ab7d30d3d_1_4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1035975" y="933625"/>
            <a:ext cx="4762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Alfa Slab One"/>
                <a:ea typeface="Alfa Slab One"/>
                <a:cs typeface="Alfa Slab One"/>
                <a:sym typeface="Alfa Slab One"/>
              </a:rPr>
              <a:t>매출에 영향을 주는 요인 분석</a:t>
            </a:r>
            <a:endParaRPr b="1"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6044900" y="3985428"/>
            <a:ext cx="2522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오프라</a:t>
            </a:r>
            <a:r>
              <a:rPr b="1" lang="ko" sz="1800">
                <a:solidFill>
                  <a:schemeClr val="lt1"/>
                </a:solidFill>
              </a:rPr>
              <a:t>인 취업 초급 1조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5700"/>
            <a:ext cx="8074998" cy="3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8" y="1505700"/>
            <a:ext cx="4288775" cy="354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11725" y="1262125"/>
            <a:ext cx="566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     할인혜택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2-2 같은 카테고리기준으로 할인 혜택을 받은 사람과 안받은 사람의 비율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38" y="2076725"/>
            <a:ext cx="7681925" cy="289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311725" y="1262125"/>
            <a:ext cx="566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     할인혜택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2-2 같은 카테고리기준으로 할인 혜택을 받은 사람과 안받은 사람의 비율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13" y="2076725"/>
            <a:ext cx="7652224" cy="289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4150"/>
            <a:ext cx="3340174" cy="357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025" y="1414150"/>
            <a:ext cx="2121062" cy="357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295" y="2098025"/>
            <a:ext cx="2863804" cy="2893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311725" y="1262125"/>
            <a:ext cx="566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    추가결제율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3-1 </a:t>
            </a: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웰컴쿠폰 사용자 중 카테고리별 구매기록 분석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550" y="2039400"/>
            <a:ext cx="6450947" cy="288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175" y="1359775"/>
            <a:ext cx="5660674" cy="3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311725" y="1262125"/>
            <a:ext cx="566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3.     추가결제율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3-1 </a:t>
            </a: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웰컴쿠폰 사용자 중 카테고리별 구매기록 분석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713" y="2092325"/>
            <a:ext cx="4652582" cy="28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938" y="1990900"/>
            <a:ext cx="6064175" cy="25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311725" y="1262125"/>
            <a:ext cx="566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3.     추가결제율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3-2 </a:t>
            </a: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동일한 결제 수단으로 결제 여부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0" y="2237243"/>
            <a:ext cx="5020599" cy="259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900" y="2496246"/>
            <a:ext cx="3874751" cy="2076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목차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2331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romanUcPeriod"/>
            </a:pPr>
            <a:r>
              <a:rPr b="1" lang="ko" sz="2106"/>
              <a:t>목표</a:t>
            </a:r>
            <a:endParaRPr b="1" sz="2106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18"/>
          </a:p>
          <a:p>
            <a:pPr indent="-352331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romanUcPeriod"/>
            </a:pPr>
            <a:r>
              <a:rPr b="1" lang="ko" sz="2106"/>
              <a:t>주제 선정</a:t>
            </a:r>
            <a:endParaRPr b="1" sz="2106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00"/>
          </a:p>
          <a:p>
            <a:pPr indent="-352331" lvl="0" marL="457200" rtl="0" algn="l">
              <a:spcBef>
                <a:spcPts val="1200"/>
              </a:spcBef>
              <a:spcAft>
                <a:spcPts val="0"/>
              </a:spcAft>
              <a:buSzPct val="105915"/>
              <a:buAutoNum type="romanUcPeriod"/>
            </a:pPr>
            <a:r>
              <a:rPr b="1" lang="ko" sz="1988"/>
              <a:t>데이터 정제</a:t>
            </a:r>
            <a:endParaRPr b="1" sz="1988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14"/>
          </a:p>
          <a:p>
            <a:pPr indent="-352331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romanUcPeriod"/>
            </a:pPr>
            <a:r>
              <a:rPr b="1" lang="ko" sz="2106"/>
              <a:t>데이터 </a:t>
            </a:r>
            <a:r>
              <a:rPr b="1" lang="ko" sz="2106"/>
              <a:t>분석</a:t>
            </a:r>
            <a:endParaRPr b="1" sz="2106"/>
          </a:p>
          <a:p>
            <a:pPr indent="-32455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 sz="1633"/>
              <a:t>강</a:t>
            </a:r>
            <a:r>
              <a:rPr b="1" lang="ko" sz="1633"/>
              <a:t>의 수요도</a:t>
            </a:r>
            <a:endParaRPr b="1" sz="1633"/>
          </a:p>
          <a:p>
            <a:pPr indent="-32455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 sz="1633"/>
              <a:t>할인 혜택</a:t>
            </a:r>
            <a:endParaRPr b="1" sz="1633"/>
          </a:p>
          <a:p>
            <a:pPr indent="-32455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 sz="1633"/>
              <a:t>추가 결제율</a:t>
            </a:r>
            <a:endParaRPr b="1" sz="1633"/>
          </a:p>
          <a:p>
            <a:pPr indent="-32455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ko" sz="1633"/>
              <a:t>강의 가격</a:t>
            </a:r>
            <a:endParaRPr b="1" sz="1633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52331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romanUcPeriod"/>
            </a:pPr>
            <a:r>
              <a:rPr b="1" lang="ko" sz="2106"/>
              <a:t>결과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536975"/>
            <a:ext cx="8839204" cy="333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311725" y="1262125"/>
            <a:ext cx="566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   강</a:t>
            </a: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의 가격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4-1 </a:t>
            </a: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카테고리 별 가격대에 따른 실 판매량 분석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601" y="1954825"/>
            <a:ext cx="4704968" cy="302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212" name="Google Shape;212;p34"/>
          <p:cNvSpPr txBox="1"/>
          <p:nvPr/>
        </p:nvSpPr>
        <p:spPr>
          <a:xfrm>
            <a:off x="311725" y="1262125"/>
            <a:ext cx="566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4.    강의 가격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4-1 </a:t>
            </a: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카테고리 별 가격대에 따른 실 판매량 분석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7225"/>
            <a:ext cx="5029339" cy="28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150" y="2155712"/>
            <a:ext cx="3752000" cy="2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V.  결과</a:t>
            </a:r>
            <a:endParaRPr/>
          </a:p>
        </p:txBody>
      </p:sp>
      <p:sp>
        <p:nvSpPr>
          <p:cNvPr id="220" name="Google Shape;220;p35"/>
          <p:cNvSpPr txBox="1"/>
          <p:nvPr/>
        </p:nvSpPr>
        <p:spPr>
          <a:xfrm>
            <a:off x="1011675" y="2020850"/>
            <a:ext cx="7007700" cy="24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'강의 수요도'는 인기 과목일수록 수요가 많아 매출이 높을 것이라 예상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분석 결과 인기가 많은 과목일수록 결제량도 많았고 총 매출도 높게 나옴 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A86E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다만 환불률도 많게 나왔기에 수강생들의 수요가 무엇인지 빠르게 파악할 수 있도록 대책방안 필요</a:t>
            </a:r>
            <a:endParaRPr b="1" sz="1200">
              <a:solidFill>
                <a:srgbClr val="4A86E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V.  결과</a:t>
            </a:r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666925" y="1718000"/>
            <a:ext cx="7810200" cy="24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'할인 혜택'은 쿠폰 할인과 각종 이벤트를 통해 구매자들의 구매 유도를 이끌것이라 예상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실제 할인 쿠폰을 사용 후 추가 구매를 진행할 때 쿠폰의 유무가 결제에 영향을 끼치는 것을 보임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ko" sz="1200">
                <a:solidFill>
                  <a:srgbClr val="4A86E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쿠폰 미사용자가 예상보다 적어 더 많은 쿠폰 할인을 진행하면 더 큰 매출을 올릴 수 있을 것으</a:t>
            </a:r>
            <a:r>
              <a:rPr b="1" lang="ko" sz="1200">
                <a:solidFill>
                  <a:srgbClr val="4A86E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로 추측</a:t>
            </a:r>
            <a:endParaRPr b="1" sz="1200">
              <a:solidFill>
                <a:srgbClr val="4A86E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V.  결과</a:t>
            </a:r>
            <a:endParaRPr/>
          </a:p>
        </p:txBody>
      </p:sp>
      <p:sp>
        <p:nvSpPr>
          <p:cNvPr id="232" name="Google Shape;232;p37"/>
          <p:cNvSpPr txBox="1"/>
          <p:nvPr/>
        </p:nvSpPr>
        <p:spPr>
          <a:xfrm>
            <a:off x="549100" y="1616325"/>
            <a:ext cx="8520600" cy="3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'추가 결제율'은 기존 유저들의 지속적인 결제가 이루어진다면 고정적인 고객층이 확보되어 매출에 영향을 줄 것이라 예상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'프로그래밍'과목을 제외하고는 대체로 결제가 감소한 추세를 보임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A86E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단골 이용자를 확보하기위해 많이 구매할수록 혜택을 주는 이벤트를 진행</a:t>
            </a:r>
            <a:endParaRPr b="1" sz="1200">
              <a:solidFill>
                <a:srgbClr val="4A86E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or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A86E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기존에 진행하는 페이백 이벤트의 범위를 확장하는 방안을 고려</a:t>
            </a:r>
            <a:endParaRPr b="1" sz="1200">
              <a:solidFill>
                <a:srgbClr val="4A86E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V.  결과</a:t>
            </a: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141325" y="1989300"/>
            <a:ext cx="8861400" cy="24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'강의가격'은 금액이 낮으면 구매율이 많아져 매출이 증가할 것이라 예측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실제로는 강의의 가격이 주된 요인이 아니라 부수적으로 고려되는 사항이었음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A86E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강의의 가격보다는 사용자들의 개인적 필요나 동기에 따라 구매가 진행되었으므로 고객 선호도 조사같은 정기적인 설문조사를 진행함</a:t>
            </a:r>
            <a:r>
              <a:rPr b="1" lang="ko" sz="1200">
                <a:solidFill>
                  <a:srgbClr val="4A86E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을 추천</a:t>
            </a:r>
            <a:endParaRPr b="1" sz="1200">
              <a:solidFill>
                <a:srgbClr val="4A86E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158250" y="599050"/>
            <a:ext cx="8827500" cy="31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6700"/>
              <a:t>print(“bye World!”)</a:t>
            </a:r>
            <a:endParaRPr sz="6700"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876875" y="2731800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51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7"/>
              <a:buFont typeface="Roboto"/>
              <a:buAutoNum type="romanUcPeriod"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목표</a:t>
            </a:r>
            <a:endParaRPr sz="3700"/>
          </a:p>
        </p:txBody>
      </p:sp>
      <p:sp>
        <p:nvSpPr>
          <p:cNvPr id="77" name="Google Shape;77;p15"/>
          <p:cNvSpPr txBox="1"/>
          <p:nvPr/>
        </p:nvSpPr>
        <p:spPr>
          <a:xfrm>
            <a:off x="757375" y="2204075"/>
            <a:ext cx="76293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-"/>
            </a:pPr>
            <a:r>
              <a:rPr b="1" lang="ko" sz="20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주어진 패스트캠퍼스 데이터를 통해 </a:t>
            </a:r>
            <a:endParaRPr b="1" sz="20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                  어떤 요인이 이용자들의 구매를 이끌어내는지 분석해본다.</a:t>
            </a:r>
            <a:endParaRPr b="1" sz="20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-"/>
            </a:pPr>
            <a:r>
              <a:rPr b="1" lang="ko" sz="20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도출된 결과를 통해 매출을 상승시킬 수 있는 방안을 제시해본다.</a:t>
            </a:r>
            <a:endParaRPr b="1" sz="2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II.  </a:t>
            </a: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주제 선정</a:t>
            </a:r>
            <a:endParaRPr sz="3700"/>
          </a:p>
        </p:txBody>
      </p:sp>
      <p:sp>
        <p:nvSpPr>
          <p:cNvPr id="83" name="Google Shape;83;p16"/>
          <p:cNvSpPr txBox="1"/>
          <p:nvPr/>
        </p:nvSpPr>
        <p:spPr>
          <a:xfrm>
            <a:off x="881700" y="1333825"/>
            <a:ext cx="76293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b="1" lang="ko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강의 수요도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1-1카테고리별 환불 수량 및 비율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b="1" lang="ko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할인 혜택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2-1 할인 타입별 총 결제량, 전체 매출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2-2 같은 카테고리기준으로 할인 혜택을 받은 사람과 안받은 사람의 비율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b="1" lang="ko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추가 결제율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3-1 웰컴쿠폰 사용자 중 카테고리별 구매기록 분석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3-2 동일한 결제 수단으로 결제 여부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b="1" lang="ko" sz="2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강의 가격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 4-1 카테고리별 가격대에 따른 실 판매량 분석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III.  데이터 정제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1028550" y="1842375"/>
            <a:ext cx="78039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결측치 제거</a:t>
            </a:r>
            <a:endParaRPr b="1"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b="1" lang="ko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NaN값을 0으로 변경</a:t>
            </a:r>
            <a:endParaRPr b="1"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b="1" lang="ko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카테고리가 누락된 강의들 row 제거</a:t>
            </a:r>
            <a:endParaRPr b="1"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143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사용하지 않는 컬럼 제거</a:t>
            </a:r>
            <a:endParaRPr b="1"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b="1" lang="ko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id는 단순히 자료 처리 순서이므로 삭제</a:t>
            </a:r>
            <a:endParaRPr b="1"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b="1" lang="ko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tax_free_amount는 보안상의 이유로 삭제</a:t>
            </a:r>
            <a:endParaRPr b="1"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b="1" lang="ko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'format','completed_at','marketing_start_at'컬럼은 분석에 사용하지 않으므로 삭제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III.  데이터 정제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7550"/>
            <a:ext cx="8520598" cy="294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311725" y="1262125"/>
            <a:ext cx="56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강의 수요도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1-1카테고리별 환불 수량 및 비율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266500" y="186242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2" type="body"/>
          </p:nvPr>
        </p:nvSpPr>
        <p:spPr>
          <a:xfrm>
            <a:off x="4832425" y="186242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363" y="1746200"/>
            <a:ext cx="5599675" cy="330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5" y="1467775"/>
            <a:ext cx="8953400" cy="31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006">
                <a:latin typeface="Roboto"/>
                <a:ea typeface="Roboto"/>
                <a:cs typeface="Roboto"/>
                <a:sym typeface="Roboto"/>
              </a:rPr>
              <a:t>IV.  데이터 분석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311725" y="1262125"/>
            <a:ext cx="566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2.    </a:t>
            </a:r>
            <a:r>
              <a:rPr b="1" lang="ko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할인 혜택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b="1" lang="ko" sz="1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2-1 할인 타입별 총 결제량, 전체 매출</a:t>
            </a:r>
            <a:endParaRPr b="1" sz="1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266500" y="186242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4832425" y="186242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525" y="1627212"/>
            <a:ext cx="5497901" cy="354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